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embeddedFontLst>
    <p:embeddedFont>
      <p:font typeface="Franklin Gothic" panose="020B0604020202020204" charset="0"/>
      <p:bold r:id="rId18"/>
    </p:embeddedFont>
    <p:embeddedFont>
      <p:font typeface="Lato" panose="020F0502020204030203" pitchFamily="34" charset="0"/>
      <p:regular r:id="rId19"/>
      <p:bold r:id="rId20"/>
      <p:italic r:id="rId21"/>
      <p:boldItalic r:id="rId22"/>
    </p:embeddedFont>
    <p:embeddedFont>
      <p:font typeface="Montserrat" panose="00000500000000000000" pitchFamily="2" charset="0"/>
      <p:regular r:id="rId23"/>
      <p:bold r:id="rId24"/>
      <p:italic r:id="rId25"/>
      <p:boldItalic r:id="rId26"/>
    </p:embeddedFont>
    <p:embeddedFont>
      <p:font typeface="Oswald" panose="00000500000000000000" pitchFamily="2" charset="0"/>
      <p:regular r:id="rId27"/>
      <p:bold r:id="rId28"/>
    </p:embeddedFont>
    <p:embeddedFont>
      <p:font typeface="Oswald ExtraLight" panose="00000300000000000000" pitchFamily="2" charset="0"/>
      <p:regular r:id="rId29"/>
      <p:bold r:id="rId30"/>
    </p:embeddedFont>
    <p:embeddedFont>
      <p:font typeface="Oswald Light" panose="00000400000000000000" pitchFamily="2" charset="0"/>
      <p:regular r:id="rId31"/>
      <p:bold r:id="rId32"/>
    </p:embeddedFont>
    <p:embeddedFont>
      <p:font typeface="Oswald Medium" panose="00000600000000000000" pitchFamily="2" charset="0"/>
      <p:regular r:id="rId33"/>
      <p:bold r:id="rId3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2AAD92-4C57-4911-B147-54D328120A3B}" v="1" dt="2026-05-01T02:07:52.3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26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font" Target="fonts/font9.fntdata"/><Relationship Id="rId39" Type="http://schemas.microsoft.com/office/2016/11/relationships/changesInfo" Target="changesInfos/changesInfo1.xml"/><Relationship Id="rId21" Type="http://schemas.openxmlformats.org/officeDocument/2006/relationships/font" Target="fonts/font4.fntdata"/><Relationship Id="rId34" Type="http://schemas.openxmlformats.org/officeDocument/2006/relationships/font" Target="fonts/font17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font" Target="fonts/font8.fntdata"/><Relationship Id="rId33" Type="http://schemas.openxmlformats.org/officeDocument/2006/relationships/font" Target="fonts/font16.fntdata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29" Type="http://schemas.openxmlformats.org/officeDocument/2006/relationships/font" Target="fonts/font1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7.fntdata"/><Relationship Id="rId32" Type="http://schemas.openxmlformats.org/officeDocument/2006/relationships/font" Target="fonts/font15.fntdata"/><Relationship Id="rId37" Type="http://schemas.openxmlformats.org/officeDocument/2006/relationships/theme" Target="theme/theme1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6.fntdata"/><Relationship Id="rId28" Type="http://schemas.openxmlformats.org/officeDocument/2006/relationships/font" Target="fonts/font11.fntdata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31" Type="http://schemas.openxmlformats.org/officeDocument/2006/relationships/font" Target="fonts/font1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Relationship Id="rId27" Type="http://schemas.openxmlformats.org/officeDocument/2006/relationships/font" Target="fonts/font10.fntdata"/><Relationship Id="rId30" Type="http://schemas.openxmlformats.org/officeDocument/2006/relationships/font" Target="fonts/font13.fntdata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Mindy Weirich" userId="344f330b96581cc1" providerId="LiveId" clId="{DF2878A7-0512-4E20-8566-1E02956FDCA0}"/>
    <pc:docChg chg="custSel modSld">
      <pc:chgData name="SamMindy Weirich" userId="344f330b96581cc1" providerId="LiveId" clId="{DF2878A7-0512-4E20-8566-1E02956FDCA0}" dt="2026-05-11T01:51:06.027" v="764" actId="20577"/>
      <pc:docMkLst>
        <pc:docMk/>
      </pc:docMkLst>
      <pc:sldChg chg="modSp mod">
        <pc:chgData name="SamMindy Weirich" userId="344f330b96581cc1" providerId="LiveId" clId="{DF2878A7-0512-4E20-8566-1E02956FDCA0}" dt="2026-04-28T00:41:34.592" v="3" actId="20577"/>
        <pc:sldMkLst>
          <pc:docMk/>
          <pc:sldMk cId="0" sldId="256"/>
        </pc:sldMkLst>
        <pc:spChg chg="mod">
          <ac:chgData name="SamMindy Weirich" userId="344f330b96581cc1" providerId="LiveId" clId="{DF2878A7-0512-4E20-8566-1E02956FDCA0}" dt="2026-04-28T00:41:34.592" v="3" actId="20577"/>
          <ac:spMkLst>
            <pc:docMk/>
            <pc:sldMk cId="0" sldId="256"/>
            <ac:spMk id="135" creationId="{00000000-0000-0000-0000-000000000000}"/>
          </ac:spMkLst>
        </pc:spChg>
      </pc:sldChg>
      <pc:sldChg chg="modSp mod">
        <pc:chgData name="SamMindy Weirich" userId="344f330b96581cc1" providerId="LiveId" clId="{DF2878A7-0512-4E20-8566-1E02956FDCA0}" dt="2026-04-28T00:42:38.295" v="32" actId="20577"/>
        <pc:sldMkLst>
          <pc:docMk/>
          <pc:sldMk cId="0" sldId="258"/>
        </pc:sldMkLst>
        <pc:spChg chg="mod">
          <ac:chgData name="SamMindy Weirich" userId="344f330b96581cc1" providerId="LiveId" clId="{DF2878A7-0512-4E20-8566-1E02956FDCA0}" dt="2026-04-28T00:42:38.295" v="32" actId="20577"/>
          <ac:spMkLst>
            <pc:docMk/>
            <pc:sldMk cId="0" sldId="258"/>
            <ac:spMk id="146" creationId="{00000000-0000-0000-0000-000000000000}"/>
          </ac:spMkLst>
        </pc:spChg>
        <pc:spChg chg="mod">
          <ac:chgData name="SamMindy Weirich" userId="344f330b96581cc1" providerId="LiveId" clId="{DF2878A7-0512-4E20-8566-1E02956FDCA0}" dt="2026-04-28T00:42:13.495" v="28" actId="20577"/>
          <ac:spMkLst>
            <pc:docMk/>
            <pc:sldMk cId="0" sldId="258"/>
            <ac:spMk id="159" creationId="{00000000-0000-0000-0000-000000000000}"/>
          </ac:spMkLst>
        </pc:spChg>
      </pc:sldChg>
      <pc:sldChg chg="modSp mod">
        <pc:chgData name="SamMindy Weirich" userId="344f330b96581cc1" providerId="LiveId" clId="{DF2878A7-0512-4E20-8566-1E02956FDCA0}" dt="2026-05-01T02:07:52.475" v="584" actId="27636"/>
        <pc:sldMkLst>
          <pc:docMk/>
          <pc:sldMk cId="0" sldId="260"/>
        </pc:sldMkLst>
        <pc:spChg chg="mod">
          <ac:chgData name="SamMindy Weirich" userId="344f330b96581cc1" providerId="LiveId" clId="{DF2878A7-0512-4E20-8566-1E02956FDCA0}" dt="2026-05-01T02:07:52.475" v="584" actId="27636"/>
          <ac:spMkLst>
            <pc:docMk/>
            <pc:sldMk cId="0" sldId="260"/>
            <ac:spMk id="175" creationId="{00000000-0000-0000-0000-000000000000}"/>
          </ac:spMkLst>
        </pc:spChg>
        <pc:spChg chg="mod">
          <ac:chgData name="SamMindy Weirich" userId="344f330b96581cc1" providerId="LiveId" clId="{DF2878A7-0512-4E20-8566-1E02956FDCA0}" dt="2026-05-01T02:07:52.470" v="583" actId="27636"/>
          <ac:spMkLst>
            <pc:docMk/>
            <pc:sldMk cId="0" sldId="260"/>
            <ac:spMk id="178" creationId="{00000000-0000-0000-0000-000000000000}"/>
          </ac:spMkLst>
        </pc:spChg>
      </pc:sldChg>
      <pc:sldChg chg="modSp mod">
        <pc:chgData name="SamMindy Weirich" userId="344f330b96581cc1" providerId="LiveId" clId="{DF2878A7-0512-4E20-8566-1E02956FDCA0}" dt="2026-04-28T00:43:26.994" v="71" actId="6549"/>
        <pc:sldMkLst>
          <pc:docMk/>
          <pc:sldMk cId="0" sldId="261"/>
        </pc:sldMkLst>
        <pc:spChg chg="mod">
          <ac:chgData name="SamMindy Weirich" userId="344f330b96581cc1" providerId="LiveId" clId="{DF2878A7-0512-4E20-8566-1E02956FDCA0}" dt="2026-04-28T00:43:26.994" v="71" actId="6549"/>
          <ac:spMkLst>
            <pc:docMk/>
            <pc:sldMk cId="0" sldId="261"/>
            <ac:spMk id="187" creationId="{00000000-0000-0000-0000-000000000000}"/>
          </ac:spMkLst>
        </pc:spChg>
      </pc:sldChg>
      <pc:sldChg chg="modSp mod">
        <pc:chgData name="SamMindy Weirich" userId="344f330b96581cc1" providerId="LiveId" clId="{DF2878A7-0512-4E20-8566-1E02956FDCA0}" dt="2026-05-11T01:31:45.770" v="696" actId="6549"/>
        <pc:sldMkLst>
          <pc:docMk/>
          <pc:sldMk cId="0" sldId="262"/>
        </pc:sldMkLst>
        <pc:spChg chg="mod">
          <ac:chgData name="SamMindy Weirich" userId="344f330b96581cc1" providerId="LiveId" clId="{DF2878A7-0512-4E20-8566-1E02956FDCA0}" dt="2026-05-11T01:31:45.770" v="696" actId="6549"/>
          <ac:spMkLst>
            <pc:docMk/>
            <pc:sldMk cId="0" sldId="262"/>
            <ac:spMk id="193" creationId="{00000000-0000-0000-0000-000000000000}"/>
          </ac:spMkLst>
        </pc:spChg>
      </pc:sldChg>
      <pc:sldChg chg="modSp mod">
        <pc:chgData name="SamMindy Weirich" userId="344f330b96581cc1" providerId="LiveId" clId="{DF2878A7-0512-4E20-8566-1E02956FDCA0}" dt="2026-05-11T01:41:21.030" v="735" actId="20577"/>
        <pc:sldMkLst>
          <pc:docMk/>
          <pc:sldMk cId="0" sldId="264"/>
        </pc:sldMkLst>
        <pc:spChg chg="mod">
          <ac:chgData name="SamMindy Weirich" userId="344f330b96581cc1" providerId="LiveId" clId="{DF2878A7-0512-4E20-8566-1E02956FDCA0}" dt="2026-05-11T01:41:21.030" v="735" actId="20577"/>
          <ac:spMkLst>
            <pc:docMk/>
            <pc:sldMk cId="0" sldId="264"/>
            <ac:spMk id="205" creationId="{00000000-0000-0000-0000-000000000000}"/>
          </ac:spMkLst>
        </pc:spChg>
      </pc:sldChg>
      <pc:sldChg chg="modSp mod">
        <pc:chgData name="SamMindy Weirich" userId="344f330b96581cc1" providerId="LiveId" clId="{DF2878A7-0512-4E20-8566-1E02956FDCA0}" dt="2026-05-11T01:51:06.027" v="764" actId="20577"/>
        <pc:sldMkLst>
          <pc:docMk/>
          <pc:sldMk cId="0" sldId="266"/>
        </pc:sldMkLst>
        <pc:spChg chg="mod">
          <ac:chgData name="SamMindy Weirich" userId="344f330b96581cc1" providerId="LiveId" clId="{DF2878A7-0512-4E20-8566-1E02956FDCA0}" dt="2026-05-11T01:51:06.027" v="764" actId="20577"/>
          <ac:spMkLst>
            <pc:docMk/>
            <pc:sldMk cId="0" sldId="266"/>
            <ac:spMk id="217" creationId="{00000000-0000-0000-0000-000000000000}"/>
          </ac:spMkLst>
        </pc:spChg>
      </pc:sldChg>
      <pc:sldChg chg="modSp mod">
        <pc:chgData name="SamMindy Weirich" userId="344f330b96581cc1" providerId="LiveId" clId="{DF2878A7-0512-4E20-8566-1E02956FDCA0}" dt="2026-05-01T02:09:50.064" v="685" actId="20577"/>
        <pc:sldMkLst>
          <pc:docMk/>
          <pc:sldMk cId="0" sldId="268"/>
        </pc:sldMkLst>
        <pc:spChg chg="mod">
          <ac:chgData name="SamMindy Weirich" userId="344f330b96581cc1" providerId="LiveId" clId="{DF2878A7-0512-4E20-8566-1E02956FDCA0}" dt="2026-05-01T02:07:52.408" v="582" actId="27636"/>
          <ac:spMkLst>
            <pc:docMk/>
            <pc:sldMk cId="0" sldId="268"/>
            <ac:spMk id="229" creationId="{00000000-0000-0000-0000-000000000000}"/>
          </ac:spMkLst>
        </pc:spChg>
        <pc:spChg chg="mod">
          <ac:chgData name="SamMindy Weirich" userId="344f330b96581cc1" providerId="LiveId" clId="{DF2878A7-0512-4E20-8566-1E02956FDCA0}" dt="2026-05-01T02:09:18.690" v="649" actId="20577"/>
          <ac:spMkLst>
            <pc:docMk/>
            <pc:sldMk cId="0" sldId="268"/>
            <ac:spMk id="230" creationId="{00000000-0000-0000-0000-000000000000}"/>
          </ac:spMkLst>
        </pc:spChg>
        <pc:spChg chg="mod">
          <ac:chgData name="SamMindy Weirich" userId="344f330b96581cc1" providerId="LiveId" clId="{DF2878A7-0512-4E20-8566-1E02956FDCA0}" dt="2026-05-01T02:09:50.064" v="685" actId="20577"/>
          <ac:spMkLst>
            <pc:docMk/>
            <pc:sldMk cId="0" sldId="268"/>
            <ac:spMk id="231" creationId="{00000000-0000-0000-0000-000000000000}"/>
          </ac:spMkLst>
        </pc:spChg>
      </pc:sldChg>
      <pc:sldChg chg="modSp mod">
        <pc:chgData name="SamMindy Weirich" userId="344f330b96581cc1" providerId="LiveId" clId="{DF2878A7-0512-4E20-8566-1E02956FDCA0}" dt="2026-05-11T01:44:28.988" v="749" actId="20577"/>
        <pc:sldMkLst>
          <pc:docMk/>
          <pc:sldMk cId="0" sldId="269"/>
        </pc:sldMkLst>
        <pc:spChg chg="mod">
          <ac:chgData name="SamMindy Weirich" userId="344f330b96581cc1" providerId="LiveId" clId="{DF2878A7-0512-4E20-8566-1E02956FDCA0}" dt="2026-05-11T01:44:28.988" v="749" actId="20577"/>
          <ac:spMkLst>
            <pc:docMk/>
            <pc:sldMk cId="0" sldId="269"/>
            <ac:spMk id="23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27374506f39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27374506f39_0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27374506f39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27374506f39_0_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27374506f39_0_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27374506f39_0_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27374506f39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27374506f39_0_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27374506f39_0_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5" name="Google Shape;235;g27374506f39_0_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27374506f39_0_1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1" name="Google Shape;241;g27374506f39_0_1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27374506f3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27374506f3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27374506f39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27374506f39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27374506f39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27374506f39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27374506f39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27374506f39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27374506f39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27374506f39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27374506f39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27374506f39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27374506f39_0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27374506f39_0_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27374506f39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27374506f39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RBB Slideshow Templat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name="adj" fmla="val 0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name="adj" fmla="val 58774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1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1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11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11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11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11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11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11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11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11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5" name="Google Shape;125;p11"/>
          <p:cNvSpPr txBox="1">
            <a:spLocks noGrp="1"/>
          </p:cNvSpPr>
          <p:nvPr>
            <p:ph type="title" hasCustomPrompt="1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1"/>
          <p:cNvSpPr txBox="1">
            <a:spLocks noGrp="1"/>
          </p:cNvSpPr>
          <p:nvPr>
            <p:ph type="body" idx="1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27" name="Google Shape;12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1" name="Google Shape;21;p3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3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9" name="Google Shape;39;p3"/>
          <p:cNvSpPr txBox="1">
            <a:spLocks noGrp="1"/>
          </p:cNvSpPr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4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43" name="Google Shape;43;p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" name="Google Shape;45;p4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6" name="Google Shape;46;p4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5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0" name="Google Shape;50;p5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52;p5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3" name="Google Shape;53;p5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5"/>
          <p:cNvSpPr txBox="1">
            <a:spLocks noGrp="1"/>
          </p:cNvSpPr>
          <p:nvPr>
            <p:ph type="body" idx="2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6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8" name="Google Shape;58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0" name="Google Shape;60;p6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1" name="Google Shape;61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7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64" name="Google Shape;64;p7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7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" name="Google Shape;66;p7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7" name="Google Shape;67;p7"/>
          <p:cNvSpPr txBox="1">
            <a:spLocks noGrp="1"/>
          </p:cNvSpPr>
          <p:nvPr>
            <p:ph type="body" idx="1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8" name="Google Shape;68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8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8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8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8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8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8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8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8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8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8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8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8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8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9" name="Google Shape;89;p8"/>
          <p:cNvSpPr txBox="1">
            <a:spLocks noGrp="1"/>
          </p:cNvSpPr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9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93" name="Google Shape;93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5" name="Google Shape;95;p9"/>
          <p:cNvSpPr txBox="1">
            <a:spLocks noGrp="1"/>
          </p:cNvSpPr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6" name="Google Shape;96;p9"/>
          <p:cNvSpPr txBox="1">
            <a:spLocks noGrp="1"/>
          </p:cNvSpPr>
          <p:nvPr>
            <p:ph type="subTitle" idx="1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97" name="Google Shape;97;p9"/>
          <p:cNvSpPr txBox="1">
            <a:spLocks noGrp="1"/>
          </p:cNvSpPr>
          <p:nvPr>
            <p:ph type="body" idx="2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8" name="Google Shape;98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0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0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10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3" name="Google Shape;103;p10"/>
          <p:cNvSpPr txBox="1">
            <a:spLocks noGrp="1"/>
          </p:cNvSpPr>
          <p:nvPr>
            <p:ph type="body" idx="1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104" name="Google Shape;104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focus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3"/>
          <p:cNvSpPr txBox="1">
            <a:spLocks noGrp="1"/>
          </p:cNvSpPr>
          <p:nvPr>
            <p:ph type="ctrTitle"/>
          </p:nvPr>
        </p:nvSpPr>
        <p:spPr>
          <a:xfrm>
            <a:off x="3162675" y="1578400"/>
            <a:ext cx="5913000" cy="157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Oswald"/>
                <a:ea typeface="Oswald"/>
                <a:cs typeface="Oswald"/>
                <a:sym typeface="Oswald"/>
              </a:rPr>
              <a:t>NORTHRIDGE RAIDER </a:t>
            </a:r>
            <a:br>
              <a:rPr lang="en" b="1" dirty="0">
                <a:latin typeface="Oswald"/>
                <a:ea typeface="Oswald"/>
                <a:cs typeface="Oswald"/>
                <a:sym typeface="Oswald"/>
              </a:rPr>
            </a:br>
            <a:r>
              <a:rPr lang="en" b="1" dirty="0">
                <a:latin typeface="Oswald"/>
                <a:ea typeface="Oswald"/>
                <a:cs typeface="Oswald"/>
                <a:sym typeface="Oswald"/>
              </a:rPr>
              <a:t>BAND BOOSTERS</a:t>
            </a:r>
            <a:endParaRPr b="1" dirty="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35" name="Google Shape;135;p13"/>
          <p:cNvSpPr txBox="1">
            <a:spLocks noGrp="1"/>
          </p:cNvSpPr>
          <p:nvPr>
            <p:ph type="subTitle" idx="1"/>
          </p:nvPr>
        </p:nvSpPr>
        <p:spPr>
          <a:xfrm>
            <a:off x="4690275" y="3157300"/>
            <a:ext cx="2857800" cy="50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dirty="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2026 - 2027</a:t>
            </a:r>
            <a:endParaRPr sz="3000" dirty="0">
              <a:solidFill>
                <a:schemeClr val="lt2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22"/>
          <p:cNvSpPr txBox="1">
            <a:spLocks noGrp="1"/>
          </p:cNvSpPr>
          <p:nvPr>
            <p:ph type="title"/>
          </p:nvPr>
        </p:nvSpPr>
        <p:spPr>
          <a:xfrm>
            <a:off x="1052550" y="528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400" b="1">
                <a:solidFill>
                  <a:srgbClr val="666666"/>
                </a:solidFill>
                <a:latin typeface="Oswald"/>
                <a:ea typeface="Oswald"/>
                <a:cs typeface="Oswald"/>
                <a:sym typeface="Oswald"/>
              </a:rPr>
              <a:t>STAY INVOLVED</a:t>
            </a:r>
            <a:endParaRPr sz="1400">
              <a:solidFill>
                <a:srgbClr val="66666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rgbClr val="CCCCC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22"/>
          <p:cNvSpPr txBox="1">
            <a:spLocks noGrp="1"/>
          </p:cNvSpPr>
          <p:nvPr>
            <p:ph type="body" idx="1"/>
          </p:nvPr>
        </p:nvSpPr>
        <p:spPr>
          <a:xfrm>
            <a:off x="1052550" y="1594550"/>
            <a:ext cx="7038900" cy="291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 u="sng" dirty="0">
                <a:latin typeface="Oswald"/>
                <a:ea typeface="Oswald"/>
                <a:cs typeface="Oswald"/>
                <a:sym typeface="Oswald"/>
              </a:rPr>
              <a:t>Uniforms</a:t>
            </a:r>
            <a:endParaRPr sz="3200" b="1" u="sng" dirty="0"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000" dirty="0">
                <a:latin typeface="Franklin Gothic"/>
                <a:ea typeface="Franklin Gothic"/>
                <a:cs typeface="Franklin Gothic"/>
                <a:sym typeface="Franklin Gothic"/>
              </a:rPr>
              <a:t>Heather Cash - Uniform Coordinator</a:t>
            </a:r>
            <a:endParaRPr sz="2000" dirty="0">
              <a:latin typeface="Franklin Gothic"/>
              <a:ea typeface="Franklin Gothic"/>
              <a:cs typeface="Franklin Gothic"/>
              <a:sym typeface="Franklin Gothic"/>
            </a:endParaRPr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000" dirty="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Volunteers help with sewing, fitting students and maintenance of the uniforms.</a:t>
            </a:r>
            <a:endParaRPr sz="2000" dirty="0">
              <a:solidFill>
                <a:schemeClr val="lt2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3"/>
          <p:cNvSpPr txBox="1">
            <a:spLocks noGrp="1"/>
          </p:cNvSpPr>
          <p:nvPr>
            <p:ph type="title"/>
          </p:nvPr>
        </p:nvSpPr>
        <p:spPr>
          <a:xfrm>
            <a:off x="1052550" y="474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400" b="1">
                <a:solidFill>
                  <a:srgbClr val="666666"/>
                </a:solidFill>
                <a:latin typeface="Oswald"/>
                <a:ea typeface="Oswald"/>
                <a:cs typeface="Oswald"/>
                <a:sym typeface="Oswald"/>
              </a:rPr>
              <a:t>STAY INVOLVED</a:t>
            </a:r>
            <a:endParaRPr sz="1400">
              <a:solidFill>
                <a:srgbClr val="66666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rgbClr val="CCCCC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" name="Google Shape;217;p23"/>
          <p:cNvSpPr txBox="1">
            <a:spLocks noGrp="1"/>
          </p:cNvSpPr>
          <p:nvPr>
            <p:ph type="body" idx="1"/>
          </p:nvPr>
        </p:nvSpPr>
        <p:spPr>
          <a:xfrm>
            <a:off x="1052550" y="1635050"/>
            <a:ext cx="7038900" cy="291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25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 u="sng" dirty="0">
                <a:latin typeface="Oswald"/>
                <a:ea typeface="Oswald"/>
                <a:cs typeface="Oswald"/>
                <a:sym typeface="Oswald"/>
              </a:rPr>
              <a:t>Fundraisers</a:t>
            </a:r>
            <a:endParaRPr sz="3200" b="1" u="sng" dirty="0"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000" dirty="0">
                <a:latin typeface="Franklin Gothic"/>
                <a:ea typeface="Franklin Gothic"/>
                <a:cs typeface="Franklin Gothic"/>
                <a:sym typeface="Franklin Gothic"/>
              </a:rPr>
              <a:t>Pancake Breakfast</a:t>
            </a:r>
            <a:br>
              <a:rPr lang="en" sz="2000" dirty="0">
                <a:latin typeface="Franklin Gothic"/>
                <a:ea typeface="Franklin Gothic"/>
                <a:cs typeface="Franklin Gothic"/>
                <a:sym typeface="Franklin Gothic"/>
              </a:rPr>
            </a:br>
            <a:r>
              <a:rPr lang="en" sz="2000" dirty="0">
                <a:latin typeface="Franklin Gothic"/>
                <a:ea typeface="Franklin Gothic"/>
                <a:cs typeface="Franklin Gothic"/>
                <a:sym typeface="Franklin Gothic"/>
              </a:rPr>
              <a:t>Flower Sales</a:t>
            </a:r>
            <a:br>
              <a:rPr lang="en" sz="2000" dirty="0">
                <a:latin typeface="Franklin Gothic"/>
                <a:ea typeface="Franklin Gothic"/>
                <a:cs typeface="Franklin Gothic"/>
                <a:sym typeface="Franklin Gothic"/>
              </a:rPr>
            </a:br>
            <a:r>
              <a:rPr lang="en" sz="2000">
                <a:latin typeface="Franklin Gothic"/>
                <a:ea typeface="Franklin Gothic"/>
                <a:cs typeface="Franklin Gothic"/>
                <a:sym typeface="Franklin Gothic"/>
              </a:rPr>
              <a:t>Graduation Concession </a:t>
            </a:r>
            <a:r>
              <a:rPr lang="en" sz="2000" dirty="0">
                <a:latin typeface="Franklin Gothic"/>
                <a:ea typeface="Franklin Gothic"/>
                <a:cs typeface="Franklin Gothic"/>
                <a:sym typeface="Franklin Gothic"/>
              </a:rPr>
              <a:t>Sales</a:t>
            </a:r>
            <a:br>
              <a:rPr lang="en" sz="2000" dirty="0">
                <a:latin typeface="Franklin Gothic"/>
                <a:ea typeface="Franklin Gothic"/>
                <a:cs typeface="Franklin Gothic"/>
                <a:sym typeface="Franklin Gothic"/>
              </a:rPr>
            </a:br>
            <a:endParaRPr sz="2000" dirty="0">
              <a:latin typeface="Franklin Gothic"/>
              <a:ea typeface="Franklin Gothic"/>
              <a:cs typeface="Franklin Gothic"/>
              <a:sym typeface="Franklin Gothic"/>
            </a:endParaRPr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000" dirty="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Volunteers are always needed to lead, serve, sell and donate time for the success of our fundraising efforts</a:t>
            </a:r>
            <a:endParaRPr sz="2000" dirty="0">
              <a:solidFill>
                <a:schemeClr val="lt2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4"/>
          <p:cNvSpPr txBox="1">
            <a:spLocks noGrp="1"/>
          </p:cNvSpPr>
          <p:nvPr>
            <p:ph type="title"/>
          </p:nvPr>
        </p:nvSpPr>
        <p:spPr>
          <a:xfrm>
            <a:off x="1052550" y="420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400" b="1">
                <a:latin typeface="Oswald"/>
                <a:ea typeface="Oswald"/>
                <a:cs typeface="Oswald"/>
                <a:sym typeface="Oswald"/>
              </a:rPr>
              <a:t>GET INVESTED</a:t>
            </a:r>
            <a:endParaRPr/>
          </a:p>
        </p:txBody>
      </p:sp>
      <p:sp>
        <p:nvSpPr>
          <p:cNvPr id="223" name="Google Shape;223;p24"/>
          <p:cNvSpPr txBox="1">
            <a:spLocks noGrp="1"/>
          </p:cNvSpPr>
          <p:nvPr>
            <p:ph type="body" idx="1"/>
          </p:nvPr>
        </p:nvSpPr>
        <p:spPr>
          <a:xfrm>
            <a:off x="1052550" y="1567550"/>
            <a:ext cx="7038900" cy="291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>
                <a:latin typeface="Franklin Gothic"/>
                <a:ea typeface="Franklin Gothic"/>
                <a:cs typeface="Franklin Gothic"/>
                <a:sym typeface="Franklin Gothic"/>
              </a:rPr>
              <a:t>Mandy Miller - Sponsorship Coordinator</a:t>
            </a:r>
            <a:endParaRPr sz="2000" dirty="0">
              <a:latin typeface="Franklin Gothic"/>
              <a:ea typeface="Franklin Gothic"/>
              <a:cs typeface="Franklin Gothic"/>
              <a:sym typeface="Franklin Gothic"/>
            </a:endParaRPr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000" dirty="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Please contact Mandy if you, your place of work, or someone you know might be interested in sponsoring the Northridge Raider Band and Color Guard students!</a:t>
            </a:r>
            <a:endParaRPr sz="2000" dirty="0">
              <a:solidFill>
                <a:schemeClr val="lt2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5"/>
          <p:cNvSpPr txBox="1">
            <a:spLocks noGrp="1"/>
          </p:cNvSpPr>
          <p:nvPr>
            <p:ph type="title"/>
          </p:nvPr>
        </p:nvSpPr>
        <p:spPr>
          <a:xfrm>
            <a:off x="1052550" y="366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400" b="1" dirty="0">
                <a:solidFill>
                  <a:srgbClr val="666666"/>
                </a:solidFill>
                <a:latin typeface="Oswald"/>
                <a:ea typeface="Oswald"/>
                <a:cs typeface="Oswald"/>
                <a:sym typeface="Oswald"/>
              </a:rPr>
              <a:t>GET INVESTED</a:t>
            </a:r>
            <a:endParaRPr dirty="0">
              <a:solidFill>
                <a:srgbClr val="666666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29" name="Google Shape;229;p25"/>
          <p:cNvSpPr txBox="1">
            <a:spLocks noGrp="1"/>
          </p:cNvSpPr>
          <p:nvPr>
            <p:ph type="body" idx="1"/>
          </p:nvPr>
        </p:nvSpPr>
        <p:spPr>
          <a:xfrm>
            <a:off x="1052550" y="1280850"/>
            <a:ext cx="7038900" cy="59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00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600" dirty="0">
                <a:solidFill>
                  <a:schemeClr val="lt2"/>
                </a:solidFill>
                <a:latin typeface="Oswald ExtraLight"/>
                <a:ea typeface="Oswald ExtraLight"/>
                <a:cs typeface="Oswald ExtraLight"/>
                <a:sym typeface="Oswald ExtraLight"/>
              </a:rPr>
              <a:t>OUR WONDERFUL SPONSORS INCLUDE:</a:t>
            </a:r>
            <a:endParaRPr sz="2600" dirty="0">
              <a:solidFill>
                <a:schemeClr val="lt2"/>
              </a:solidFill>
              <a:latin typeface="Oswald ExtraLight"/>
              <a:ea typeface="Oswald ExtraLight"/>
              <a:cs typeface="Oswald ExtraLight"/>
              <a:sym typeface="Oswald ExtraLight"/>
            </a:endParaRPr>
          </a:p>
        </p:txBody>
      </p:sp>
      <p:sp>
        <p:nvSpPr>
          <p:cNvPr id="230" name="Google Shape;230;p25"/>
          <p:cNvSpPr txBox="1"/>
          <p:nvPr/>
        </p:nvSpPr>
        <p:spPr>
          <a:xfrm>
            <a:off x="229875" y="1821243"/>
            <a:ext cx="4553400" cy="30599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Franklin Gothic"/>
              <a:buChar char="★"/>
            </a:pPr>
            <a:r>
              <a:rPr lang="en" sz="2200" dirty="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1st Source Bank</a:t>
            </a:r>
            <a:endParaRPr sz="2200" dirty="0">
              <a:solidFill>
                <a:schemeClr val="lt1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Franklin Gothic"/>
              <a:buChar char="★"/>
            </a:pPr>
            <a:r>
              <a:rPr lang="en" sz="2200" dirty="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Bontrager Family Foundation</a:t>
            </a: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Franklin Gothic"/>
              <a:buChar char="★"/>
            </a:pPr>
            <a:r>
              <a:rPr lang="en" sz="2200" dirty="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Crystal Valley Exchange Club</a:t>
            </a:r>
            <a:endParaRPr sz="2200" dirty="0">
              <a:solidFill>
                <a:schemeClr val="lt1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Franklin Gothic"/>
              <a:buChar char="★"/>
            </a:pPr>
            <a:r>
              <a:rPr lang="en" sz="2200" dirty="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Dr. Douglas Whitehead, DDS</a:t>
            </a:r>
            <a:endParaRPr sz="2200" dirty="0">
              <a:solidFill>
                <a:schemeClr val="lt1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Franklin Gothic"/>
              <a:buChar char="★"/>
            </a:pPr>
            <a:r>
              <a:rPr lang="en" sz="2200" dirty="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First State Bank</a:t>
            </a: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Franklin Gothic"/>
              <a:buChar char="★"/>
            </a:pPr>
            <a:r>
              <a:rPr lang="en" sz="2200" dirty="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Forks County Line Store</a:t>
            </a: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Franklin Gothic"/>
              <a:buChar char="★"/>
            </a:pPr>
            <a:r>
              <a:rPr lang="en" sz="2200" dirty="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Franklin Bay</a:t>
            </a:r>
            <a:endParaRPr sz="2200" dirty="0">
              <a:solidFill>
                <a:schemeClr val="lt1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  <p:sp>
        <p:nvSpPr>
          <p:cNvPr id="231" name="Google Shape;231;p25"/>
          <p:cNvSpPr txBox="1"/>
          <p:nvPr/>
        </p:nvSpPr>
        <p:spPr>
          <a:xfrm>
            <a:off x="4700469" y="1760787"/>
            <a:ext cx="4213631" cy="3120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8890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</a:pPr>
            <a:endParaRPr lang="en-US" sz="2200" dirty="0">
              <a:solidFill>
                <a:schemeClr val="lt1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  <a:p>
            <a:pPr marL="457200" indent="-368300">
              <a:buClr>
                <a:schemeClr val="lt1"/>
              </a:buClr>
              <a:buSzPts val="2200"/>
              <a:buFont typeface="Franklin Gothic"/>
              <a:buChar char="★"/>
            </a:pPr>
            <a:r>
              <a:rPr lang="en-US" sz="2200" dirty="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Goshen Family &amp; Cosmetic Dentistry</a:t>
            </a: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Franklin Gothic"/>
              <a:buChar char="★"/>
            </a:pPr>
            <a:r>
              <a:rPr lang="en-US" sz="2200" dirty="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Gene &amp; Julie Suhr</a:t>
            </a: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Franklin Gothic"/>
              <a:buChar char="★"/>
            </a:pPr>
            <a:r>
              <a:rPr lang="en-US" sz="2200" dirty="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Hawkins Water Tech</a:t>
            </a: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Franklin Gothic"/>
              <a:buChar char="★"/>
            </a:pPr>
            <a:r>
              <a:rPr lang="en-US" sz="2200" dirty="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J &amp; M Flooring</a:t>
            </a: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Franklin Gothic"/>
              <a:buChar char="★"/>
            </a:pPr>
            <a:r>
              <a:rPr lang="en-US" sz="2200" dirty="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Millers Woods N Things</a:t>
            </a: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Franklin Gothic"/>
              <a:buChar char="★"/>
            </a:pPr>
            <a:r>
              <a:rPr lang="en-US" sz="2200" dirty="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Reith-Riley Construction</a:t>
            </a:r>
          </a:p>
        </p:txBody>
      </p:sp>
      <p:cxnSp>
        <p:nvCxnSpPr>
          <p:cNvPr id="232" name="Google Shape;232;p25"/>
          <p:cNvCxnSpPr>
            <a:cxnSpLocks/>
          </p:cNvCxnSpPr>
          <p:nvPr/>
        </p:nvCxnSpPr>
        <p:spPr>
          <a:xfrm>
            <a:off x="4580163" y="1934598"/>
            <a:ext cx="0" cy="2892277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26"/>
          <p:cNvSpPr txBox="1">
            <a:spLocks noGrp="1"/>
          </p:cNvSpPr>
          <p:nvPr>
            <p:ph type="ctrTitle"/>
          </p:nvPr>
        </p:nvSpPr>
        <p:spPr>
          <a:xfrm>
            <a:off x="3537150" y="142375"/>
            <a:ext cx="5017500" cy="298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400" b="1">
                <a:latin typeface="Oswald"/>
                <a:ea typeface="Oswald"/>
                <a:cs typeface="Oswald"/>
                <a:sym typeface="Oswald"/>
              </a:rPr>
              <a:t>BE CONNECTED</a:t>
            </a:r>
            <a:br>
              <a:rPr lang="en" sz="6400" b="1">
                <a:latin typeface="Oswald"/>
                <a:ea typeface="Oswald"/>
                <a:cs typeface="Oswald"/>
                <a:sym typeface="Oswald"/>
              </a:rPr>
            </a:br>
            <a:r>
              <a:rPr lang="en" sz="6400" b="1">
                <a:solidFill>
                  <a:schemeClr val="lt2"/>
                </a:solidFill>
                <a:latin typeface="Oswald"/>
                <a:ea typeface="Oswald"/>
                <a:cs typeface="Oswald"/>
                <a:sym typeface="Oswald"/>
              </a:rPr>
              <a:t>STAY INVOLVED</a:t>
            </a:r>
            <a:br>
              <a:rPr lang="en" sz="6400" b="1">
                <a:latin typeface="Oswald"/>
                <a:ea typeface="Oswald"/>
                <a:cs typeface="Oswald"/>
                <a:sym typeface="Oswald"/>
              </a:rPr>
            </a:br>
            <a:r>
              <a:rPr lang="en" sz="64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GET INVESTED</a:t>
            </a:r>
            <a:endParaRPr>
              <a:solidFill>
                <a:schemeClr val="accent1"/>
              </a:solidFill>
            </a:endParaRPr>
          </a:p>
        </p:txBody>
      </p:sp>
      <p:sp>
        <p:nvSpPr>
          <p:cNvPr id="238" name="Google Shape;238;p26"/>
          <p:cNvSpPr txBox="1">
            <a:spLocks noGrp="1"/>
          </p:cNvSpPr>
          <p:nvPr>
            <p:ph type="subTitle" idx="1"/>
          </p:nvPr>
        </p:nvSpPr>
        <p:spPr>
          <a:xfrm>
            <a:off x="4310550" y="2936875"/>
            <a:ext cx="3470700" cy="2011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u="sng" dirty="0">
                <a:latin typeface="Oswald ExtraLight"/>
                <a:ea typeface="Oswald ExtraLight"/>
                <a:cs typeface="Oswald ExtraLight"/>
                <a:sym typeface="Oswald ExtraLight"/>
              </a:rPr>
              <a:t>You</a:t>
            </a:r>
            <a:br>
              <a:rPr lang="en" sz="4000" dirty="0">
                <a:latin typeface="Oswald ExtraLight"/>
                <a:ea typeface="Oswald ExtraLight"/>
                <a:cs typeface="Oswald ExtraLight"/>
                <a:sym typeface="Oswald ExtraLight"/>
              </a:rPr>
            </a:br>
            <a:r>
              <a:rPr lang="en" sz="4000" dirty="0">
                <a:latin typeface="Oswald ExtraLight"/>
                <a:ea typeface="Oswald ExtraLight"/>
                <a:cs typeface="Oswald ExtraLight"/>
                <a:sym typeface="Oswald ExtraLight"/>
              </a:rPr>
              <a:t>ARE THE</a:t>
            </a:r>
            <a:br>
              <a:rPr lang="en" sz="4000" dirty="0">
                <a:latin typeface="Oswald ExtraLight"/>
                <a:ea typeface="Oswald ExtraLight"/>
                <a:cs typeface="Oswald ExtraLight"/>
                <a:sym typeface="Oswald ExtraLight"/>
              </a:rPr>
            </a:br>
            <a:r>
              <a:rPr lang="en" sz="4000" dirty="0">
                <a:latin typeface="Oswald ExtraLight"/>
                <a:ea typeface="Oswald ExtraLight"/>
                <a:cs typeface="Oswald ExtraLight"/>
                <a:sym typeface="Oswald ExtraLight"/>
              </a:rPr>
              <a:t>BAND BOOSTERS</a:t>
            </a:r>
            <a:endParaRPr sz="4000" dirty="0">
              <a:latin typeface="Oswald ExtraLight"/>
              <a:ea typeface="Oswald ExtraLight"/>
              <a:cs typeface="Oswald ExtraLight"/>
              <a:sym typeface="Oswald ExtraLigh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27"/>
          <p:cNvSpPr txBox="1">
            <a:spLocks noGrp="1"/>
          </p:cNvSpPr>
          <p:nvPr>
            <p:ph type="title"/>
          </p:nvPr>
        </p:nvSpPr>
        <p:spPr>
          <a:xfrm>
            <a:off x="292500" y="1544850"/>
            <a:ext cx="8559000" cy="91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750" b="1">
                <a:latin typeface="Oswald"/>
                <a:ea typeface="Oswald"/>
                <a:cs typeface="Oswald"/>
                <a:sym typeface="Oswald"/>
              </a:rPr>
              <a:t>HAPPY MARCHING SEASON!</a:t>
            </a:r>
            <a:endParaRPr sz="5750" b="1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44" name="Google Shape;244;p27"/>
          <p:cNvSpPr txBox="1">
            <a:spLocks noGrp="1"/>
          </p:cNvSpPr>
          <p:nvPr>
            <p:ph type="body" idx="1"/>
          </p:nvPr>
        </p:nvSpPr>
        <p:spPr>
          <a:xfrm>
            <a:off x="544106" y="2969911"/>
            <a:ext cx="7924144" cy="137206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3600" dirty="0">
                <a:solidFill>
                  <a:schemeClr val="lt2"/>
                </a:solidFill>
                <a:latin typeface="Oswald ExtraLight"/>
                <a:ea typeface="Oswald ExtraLight"/>
                <a:cs typeface="Oswald ExtraLight"/>
                <a:sym typeface="Oswald ExtraLight"/>
              </a:rPr>
              <a:t>LET’S MAKE IT A </a:t>
            </a:r>
            <a:br>
              <a:rPr lang="en" sz="3600" dirty="0">
                <a:solidFill>
                  <a:schemeClr val="lt2"/>
                </a:solidFill>
                <a:latin typeface="Oswald ExtraLight"/>
                <a:ea typeface="Oswald ExtraLight"/>
                <a:cs typeface="Oswald ExtraLight"/>
                <a:sym typeface="Oswald ExtraLight"/>
              </a:rPr>
            </a:br>
            <a:r>
              <a:rPr lang="en" sz="3600" dirty="0">
                <a:solidFill>
                  <a:schemeClr val="lt2"/>
                </a:solidFill>
                <a:latin typeface="Oswald ExtraLight"/>
                <a:ea typeface="Oswald ExtraLight"/>
                <a:cs typeface="Oswald ExtraLight"/>
                <a:sym typeface="Oswald ExtraLight"/>
              </a:rPr>
              <a:t>GREAT YEAR FOR EVERYONE!</a:t>
            </a:r>
            <a:endParaRPr sz="3600" dirty="0">
              <a:solidFill>
                <a:schemeClr val="lt2"/>
              </a:solidFill>
              <a:latin typeface="Oswald ExtraLight"/>
              <a:ea typeface="Oswald ExtraLight"/>
              <a:cs typeface="Oswald ExtraLight"/>
              <a:sym typeface="Oswald ExtraLigh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4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650">
                <a:latin typeface="Oswald Light"/>
                <a:ea typeface="Oswald Light"/>
                <a:cs typeface="Oswald Light"/>
                <a:sym typeface="Oswald Light"/>
              </a:rPr>
              <a:t>WHO ARE THE</a:t>
            </a:r>
            <a:br>
              <a:rPr lang="en">
                <a:latin typeface="Oswald Light"/>
                <a:ea typeface="Oswald Light"/>
                <a:cs typeface="Oswald Light"/>
                <a:sym typeface="Oswald Light"/>
              </a:rPr>
            </a:br>
            <a:r>
              <a:rPr lang="en" sz="4400" b="1">
                <a:latin typeface="Oswald"/>
                <a:ea typeface="Oswald"/>
                <a:cs typeface="Oswald"/>
                <a:sym typeface="Oswald"/>
              </a:rPr>
              <a:t>NORTHRIDGE BAND BOOSTERS?</a:t>
            </a:r>
            <a:endParaRPr sz="4400" b="1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41" name="Google Shape;141;p14"/>
          <p:cNvSpPr txBox="1">
            <a:spLocks noGrp="1"/>
          </p:cNvSpPr>
          <p:nvPr>
            <p:ph type="body" idx="1"/>
          </p:nvPr>
        </p:nvSpPr>
        <p:spPr>
          <a:xfrm>
            <a:off x="981900" y="1500050"/>
            <a:ext cx="7670100" cy="342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Franklin Gothic"/>
                <a:ea typeface="Franklin Gothic"/>
                <a:cs typeface="Franklin Gothic"/>
                <a:sym typeface="Franklin Gothic"/>
              </a:rPr>
              <a:t>We are a volunteer organization that supports the band and color guard programs at Middlebury Community Schools.</a:t>
            </a:r>
            <a:br>
              <a:rPr lang="en" sz="2400">
                <a:latin typeface="Franklin Gothic"/>
                <a:ea typeface="Franklin Gothic"/>
                <a:cs typeface="Franklin Gothic"/>
                <a:sym typeface="Franklin Gothic"/>
              </a:rPr>
            </a:br>
            <a:endParaRPr sz="2400">
              <a:latin typeface="Franklin Gothic"/>
              <a:ea typeface="Franklin Gothic"/>
              <a:cs typeface="Franklin Gothic"/>
              <a:sym typeface="Franklin Gothic"/>
            </a:endParaRPr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400">
                <a:latin typeface="Franklin Gothic"/>
                <a:ea typeface="Franklin Gothic"/>
                <a:cs typeface="Franklin Gothic"/>
                <a:sym typeface="Franklin Gothic"/>
              </a:rPr>
              <a:t>We are a non-profit organization.</a:t>
            </a:r>
            <a:br>
              <a:rPr lang="en" sz="2400">
                <a:latin typeface="Franklin Gothic"/>
                <a:ea typeface="Franklin Gothic"/>
                <a:cs typeface="Franklin Gothic"/>
                <a:sym typeface="Franklin Gothic"/>
              </a:rPr>
            </a:br>
            <a:r>
              <a:rPr lang="en" sz="2400">
                <a:latin typeface="Franklin Gothic"/>
                <a:ea typeface="Franklin Gothic"/>
                <a:cs typeface="Franklin Gothic"/>
                <a:sym typeface="Franklin Gothic"/>
              </a:rPr>
              <a:t>Any donations are tax deductible.</a:t>
            </a:r>
            <a:endParaRPr sz="2400"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5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 dirty="0">
                <a:latin typeface="Oswald Medium"/>
                <a:ea typeface="Oswald Medium"/>
                <a:cs typeface="Oswald Medium"/>
                <a:sym typeface="Oswald Medium"/>
              </a:rPr>
              <a:t>BAND BOOSTER OFFICERS</a:t>
            </a:r>
            <a:br>
              <a:rPr lang="en" dirty="0"/>
            </a:br>
            <a:r>
              <a:rPr lang="en" sz="3300" dirty="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2026 - 2027</a:t>
            </a:r>
            <a:endParaRPr sz="3300" dirty="0">
              <a:solidFill>
                <a:schemeClr val="lt2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  <p:sp>
        <p:nvSpPr>
          <p:cNvPr id="147" name="Google Shape;147;p15"/>
          <p:cNvSpPr/>
          <p:nvPr/>
        </p:nvSpPr>
        <p:spPr>
          <a:xfrm>
            <a:off x="1448700" y="1654375"/>
            <a:ext cx="6736500" cy="513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857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8" name="Google Shape;148;p15"/>
          <p:cNvSpPr/>
          <p:nvPr/>
        </p:nvSpPr>
        <p:spPr>
          <a:xfrm>
            <a:off x="1448700" y="2284400"/>
            <a:ext cx="6736500" cy="513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857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9" name="Google Shape;149;p15"/>
          <p:cNvSpPr/>
          <p:nvPr/>
        </p:nvSpPr>
        <p:spPr>
          <a:xfrm>
            <a:off x="1448700" y="2913125"/>
            <a:ext cx="6736500" cy="513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857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0" name="Google Shape;150;p15"/>
          <p:cNvSpPr/>
          <p:nvPr/>
        </p:nvSpPr>
        <p:spPr>
          <a:xfrm>
            <a:off x="1448700" y="3543150"/>
            <a:ext cx="6736500" cy="513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857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1" name="Google Shape;151;p15"/>
          <p:cNvSpPr/>
          <p:nvPr/>
        </p:nvSpPr>
        <p:spPr>
          <a:xfrm>
            <a:off x="1448700" y="4173175"/>
            <a:ext cx="6736500" cy="513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857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2" name="Google Shape;152;p15"/>
          <p:cNvSpPr txBox="1"/>
          <p:nvPr/>
        </p:nvSpPr>
        <p:spPr>
          <a:xfrm>
            <a:off x="1637175" y="1655675"/>
            <a:ext cx="1687500" cy="51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PRESIDENT</a:t>
            </a:r>
            <a:endParaRPr sz="28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53" name="Google Shape;153;p15"/>
          <p:cNvSpPr txBox="1"/>
          <p:nvPr/>
        </p:nvSpPr>
        <p:spPr>
          <a:xfrm>
            <a:off x="1637175" y="2284400"/>
            <a:ext cx="2754000" cy="51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VICE PRESIDENT</a:t>
            </a:r>
            <a:endParaRPr sz="28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54" name="Google Shape;154;p15"/>
          <p:cNvSpPr txBox="1"/>
          <p:nvPr/>
        </p:nvSpPr>
        <p:spPr>
          <a:xfrm>
            <a:off x="1637175" y="2913775"/>
            <a:ext cx="2754000" cy="51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SECRETARY</a:t>
            </a:r>
            <a:endParaRPr sz="28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55" name="Google Shape;155;p15"/>
          <p:cNvSpPr txBox="1"/>
          <p:nvPr/>
        </p:nvSpPr>
        <p:spPr>
          <a:xfrm>
            <a:off x="1637175" y="3543475"/>
            <a:ext cx="2754000" cy="51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TREASURER</a:t>
            </a:r>
            <a:endParaRPr sz="28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56" name="Google Shape;156;p15"/>
          <p:cNvSpPr txBox="1"/>
          <p:nvPr/>
        </p:nvSpPr>
        <p:spPr>
          <a:xfrm>
            <a:off x="1637175" y="4173175"/>
            <a:ext cx="2754000" cy="51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SPONSORSHIPS</a:t>
            </a:r>
            <a:endParaRPr sz="28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57" name="Google Shape;157;p15"/>
          <p:cNvSpPr txBox="1"/>
          <p:nvPr/>
        </p:nvSpPr>
        <p:spPr>
          <a:xfrm>
            <a:off x="5647200" y="1623875"/>
            <a:ext cx="25380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Sam Weirich</a:t>
            </a:r>
            <a:endParaRPr sz="2400" dirty="0">
              <a:solidFill>
                <a:schemeClr val="lt1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  <p:sp>
        <p:nvSpPr>
          <p:cNvPr id="158" name="Google Shape;158;p15"/>
          <p:cNvSpPr txBox="1"/>
          <p:nvPr/>
        </p:nvSpPr>
        <p:spPr>
          <a:xfrm>
            <a:off x="5647200" y="2902525"/>
            <a:ext cx="25380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Christine Miller</a:t>
            </a:r>
            <a:endParaRPr sz="2400" dirty="0">
              <a:solidFill>
                <a:schemeClr val="lt1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  <p:sp>
        <p:nvSpPr>
          <p:cNvPr id="159" name="Google Shape;159;p15"/>
          <p:cNvSpPr txBox="1"/>
          <p:nvPr/>
        </p:nvSpPr>
        <p:spPr>
          <a:xfrm>
            <a:off x="5647200" y="2273150"/>
            <a:ext cx="25380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Jessica Alger</a:t>
            </a:r>
            <a:endParaRPr sz="2400" dirty="0">
              <a:solidFill>
                <a:schemeClr val="lt1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  <p:sp>
        <p:nvSpPr>
          <p:cNvPr id="160" name="Google Shape;160;p15"/>
          <p:cNvSpPr txBox="1"/>
          <p:nvPr/>
        </p:nvSpPr>
        <p:spPr>
          <a:xfrm>
            <a:off x="5647200" y="3531900"/>
            <a:ext cx="25380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Karlee Hideman</a:t>
            </a:r>
            <a:endParaRPr sz="2400" dirty="0">
              <a:solidFill>
                <a:schemeClr val="lt1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  <p:sp>
        <p:nvSpPr>
          <p:cNvPr id="161" name="Google Shape;161;p15"/>
          <p:cNvSpPr txBox="1"/>
          <p:nvPr/>
        </p:nvSpPr>
        <p:spPr>
          <a:xfrm>
            <a:off x="5647200" y="4161275"/>
            <a:ext cx="25380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Mandy Miller</a:t>
            </a:r>
            <a:endParaRPr sz="2400">
              <a:solidFill>
                <a:schemeClr val="lt1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6"/>
          <p:cNvSpPr/>
          <p:nvPr/>
        </p:nvSpPr>
        <p:spPr>
          <a:xfrm>
            <a:off x="303525" y="3469500"/>
            <a:ext cx="2106000" cy="1350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7" name="Google Shape;167;p16"/>
          <p:cNvSpPr/>
          <p:nvPr/>
        </p:nvSpPr>
        <p:spPr>
          <a:xfrm>
            <a:off x="3519000" y="3469500"/>
            <a:ext cx="2106000" cy="1350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8" name="Google Shape;168;p16"/>
          <p:cNvSpPr/>
          <p:nvPr/>
        </p:nvSpPr>
        <p:spPr>
          <a:xfrm>
            <a:off x="6734475" y="3469500"/>
            <a:ext cx="2106000" cy="1350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9" name="Google Shape;169;p16"/>
          <p:cNvSpPr txBox="1"/>
          <p:nvPr/>
        </p:nvSpPr>
        <p:spPr>
          <a:xfrm>
            <a:off x="1372500" y="378000"/>
            <a:ext cx="6399000" cy="30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400" b="1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BE CONNECTED</a:t>
            </a:r>
            <a:br>
              <a:rPr lang="en" sz="6400" b="1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</a:br>
            <a:r>
              <a:rPr lang="en" sz="6400" b="1">
                <a:solidFill>
                  <a:schemeClr val="lt2"/>
                </a:solidFill>
                <a:latin typeface="Oswald"/>
                <a:ea typeface="Oswald"/>
                <a:cs typeface="Oswald"/>
                <a:sym typeface="Oswald"/>
              </a:rPr>
              <a:t>STAY INVOLVED</a:t>
            </a:r>
            <a:br>
              <a:rPr lang="en" sz="6400" b="1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</a:br>
            <a:r>
              <a:rPr lang="en" sz="6400" b="1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GET INVESTED</a:t>
            </a:r>
            <a:endParaRPr sz="6400" b="1">
              <a:solidFill>
                <a:schemeClr val="accen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7"/>
          <p:cNvSpPr txBox="1">
            <a:spLocks noGrp="1"/>
          </p:cNvSpPr>
          <p:nvPr>
            <p:ph type="title"/>
          </p:nvPr>
        </p:nvSpPr>
        <p:spPr>
          <a:xfrm>
            <a:off x="1052550" y="543875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400" b="1">
                <a:latin typeface="Oswald"/>
                <a:ea typeface="Oswald"/>
                <a:cs typeface="Oswald"/>
                <a:sym typeface="Oswald"/>
              </a:rPr>
              <a:t>BE CONNECTED</a:t>
            </a:r>
            <a:endParaRPr/>
          </a:p>
        </p:txBody>
      </p:sp>
      <p:sp>
        <p:nvSpPr>
          <p:cNvPr id="175" name="Google Shape;175;p17"/>
          <p:cNvSpPr txBox="1">
            <a:spLocks noGrp="1"/>
          </p:cNvSpPr>
          <p:nvPr>
            <p:ph type="body" idx="1"/>
          </p:nvPr>
        </p:nvSpPr>
        <p:spPr>
          <a:xfrm>
            <a:off x="590025" y="1839900"/>
            <a:ext cx="3552600" cy="159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latin typeface="Franklin Gothic"/>
                <a:ea typeface="Franklin Gothic"/>
                <a:cs typeface="Franklin Gothic"/>
                <a:sym typeface="Franklin Gothic"/>
              </a:rPr>
              <a:t>The Band Boosters meet monthly.</a:t>
            </a:r>
            <a:endParaRPr sz="1800" dirty="0">
              <a:latin typeface="Franklin Gothic"/>
              <a:ea typeface="Franklin Gothic"/>
              <a:cs typeface="Franklin Gothic"/>
              <a:sym typeface="Franklin Gothic"/>
            </a:endParaRPr>
          </a:p>
          <a:p>
            <a:pPr marL="457200" lvl="0" indent="-334327" algn="l" rtl="0">
              <a:spcBef>
                <a:spcPts val="1200"/>
              </a:spcBef>
              <a:spcAft>
                <a:spcPts val="0"/>
              </a:spcAft>
              <a:buSzPct val="100000"/>
              <a:buFont typeface="Franklin Gothic"/>
              <a:buChar char="➔"/>
            </a:pPr>
            <a:r>
              <a:rPr lang="en" sz="1800">
                <a:latin typeface="Franklin Gothic"/>
                <a:ea typeface="Franklin Gothic"/>
                <a:cs typeface="Franklin Gothic"/>
                <a:sym typeface="Franklin Gothic"/>
              </a:rPr>
              <a:t>Every 3rd Monday</a:t>
            </a:r>
            <a:endParaRPr sz="1800">
              <a:latin typeface="Franklin Gothic"/>
              <a:ea typeface="Franklin Gothic"/>
              <a:cs typeface="Franklin Gothic"/>
              <a:sym typeface="Franklin Gothic"/>
            </a:endParaRPr>
          </a:p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100000"/>
              <a:buFont typeface="Franklin Gothic"/>
              <a:buChar char="➔"/>
            </a:pPr>
            <a:r>
              <a:rPr lang="en" sz="1800" dirty="0">
                <a:latin typeface="Franklin Gothic"/>
                <a:ea typeface="Franklin Gothic"/>
                <a:cs typeface="Franklin Gothic"/>
                <a:sym typeface="Franklin Gothic"/>
              </a:rPr>
              <a:t>6:30 PM</a:t>
            </a:r>
            <a:endParaRPr sz="1800" dirty="0">
              <a:latin typeface="Franklin Gothic"/>
              <a:ea typeface="Franklin Gothic"/>
              <a:cs typeface="Franklin Gothic"/>
              <a:sym typeface="Franklin Gothic"/>
            </a:endParaRPr>
          </a:p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100000"/>
              <a:buFont typeface="Franklin Gothic"/>
              <a:buChar char="➔"/>
            </a:pPr>
            <a:r>
              <a:rPr lang="en" sz="1800" dirty="0">
                <a:latin typeface="Franklin Gothic"/>
                <a:ea typeface="Franklin Gothic"/>
                <a:cs typeface="Franklin Gothic"/>
                <a:sym typeface="Franklin Gothic"/>
              </a:rPr>
              <a:t>In the NHS Band Room</a:t>
            </a:r>
            <a:endParaRPr sz="1800" dirty="0"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  <p:sp>
        <p:nvSpPr>
          <p:cNvPr id="176" name="Google Shape;176;p17"/>
          <p:cNvSpPr txBox="1"/>
          <p:nvPr/>
        </p:nvSpPr>
        <p:spPr>
          <a:xfrm>
            <a:off x="397650" y="3685526"/>
            <a:ext cx="8653500" cy="538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Website: </a:t>
            </a:r>
            <a:r>
              <a:rPr lang="en" sz="1800" u="sng" dirty="0">
                <a:solidFill>
                  <a:schemeClr val="lt2"/>
                </a:solidFill>
                <a:latin typeface="Lato"/>
                <a:ea typeface="Lato"/>
                <a:cs typeface="Lato"/>
                <a:sym typeface="Lato"/>
              </a:rPr>
              <a:t>northridgebandboosters.org</a:t>
            </a:r>
            <a:endParaRPr sz="1800" u="sng" dirty="0">
              <a:solidFill>
                <a:schemeClr val="lt2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77" name="Google Shape;177;p17"/>
          <p:cNvSpPr txBox="1"/>
          <p:nvPr/>
        </p:nvSpPr>
        <p:spPr>
          <a:xfrm>
            <a:off x="397650" y="4156365"/>
            <a:ext cx="8653500" cy="443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Email: </a:t>
            </a:r>
            <a:r>
              <a:rPr lang="en" sz="1800" u="sng" dirty="0">
                <a:solidFill>
                  <a:schemeClr val="lt2"/>
                </a:solidFill>
                <a:latin typeface="Lato"/>
                <a:ea typeface="Lato"/>
                <a:cs typeface="Lato"/>
                <a:sym typeface="Lato"/>
              </a:rPr>
              <a:t>contact@northridgebandboosters.org</a:t>
            </a:r>
            <a:endParaRPr sz="1800" u="sng" dirty="0">
              <a:solidFill>
                <a:schemeClr val="lt2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78" name="Google Shape;178;p17"/>
          <p:cNvSpPr txBox="1">
            <a:spLocks noGrp="1"/>
          </p:cNvSpPr>
          <p:nvPr>
            <p:ph type="body" idx="1"/>
          </p:nvPr>
        </p:nvSpPr>
        <p:spPr>
          <a:xfrm>
            <a:off x="5001375" y="1839900"/>
            <a:ext cx="3552600" cy="126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Franklin Gothic"/>
                <a:ea typeface="Franklin Gothic"/>
                <a:cs typeface="Franklin Gothic"/>
                <a:sym typeface="Franklin Gothic"/>
              </a:rPr>
              <a:t>Find us on Facebook!</a:t>
            </a:r>
            <a:endParaRPr sz="1800">
              <a:latin typeface="Franklin Gothic"/>
              <a:ea typeface="Franklin Gothic"/>
              <a:cs typeface="Franklin Gothic"/>
              <a:sym typeface="Franklin Gothic"/>
            </a:endParaRPr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Font typeface="Franklin Gothic"/>
              <a:buChar char="➔"/>
            </a:pPr>
            <a:r>
              <a:rPr lang="en" sz="1800">
                <a:latin typeface="Franklin Gothic"/>
                <a:ea typeface="Franklin Gothic"/>
                <a:cs typeface="Franklin Gothic"/>
                <a:sym typeface="Franklin Gothic"/>
              </a:rPr>
              <a:t>Northridge Raider Band</a:t>
            </a:r>
            <a:endParaRPr sz="1800">
              <a:latin typeface="Franklin Gothic"/>
              <a:ea typeface="Franklin Gothic"/>
              <a:cs typeface="Franklin Gothic"/>
              <a:sym typeface="Franklin Gothic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Franklin Gothic"/>
              <a:buChar char="➔"/>
            </a:pPr>
            <a:r>
              <a:rPr lang="en" sz="1800">
                <a:latin typeface="Franklin Gothic"/>
                <a:ea typeface="Franklin Gothic"/>
                <a:cs typeface="Franklin Gothic"/>
                <a:sym typeface="Franklin Gothic"/>
              </a:rPr>
              <a:t>Northridge Raider Guard</a:t>
            </a:r>
            <a:endParaRPr sz="1800"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  <p:cxnSp>
        <p:nvCxnSpPr>
          <p:cNvPr id="179" name="Google Shape;179;p17"/>
          <p:cNvCxnSpPr>
            <a:cxnSpLocks/>
          </p:cNvCxnSpPr>
          <p:nvPr/>
        </p:nvCxnSpPr>
        <p:spPr>
          <a:xfrm>
            <a:off x="4572000" y="1610175"/>
            <a:ext cx="0" cy="1828425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8"/>
          <p:cNvSpPr txBox="1">
            <a:spLocks noGrp="1"/>
          </p:cNvSpPr>
          <p:nvPr>
            <p:ph type="title"/>
          </p:nvPr>
        </p:nvSpPr>
        <p:spPr>
          <a:xfrm>
            <a:off x="1052550" y="474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400" b="1">
                <a:latin typeface="Oswald"/>
                <a:ea typeface="Oswald"/>
                <a:cs typeface="Oswald"/>
                <a:sym typeface="Oswald"/>
              </a:rPr>
              <a:t>STAY INVOLVED</a:t>
            </a:r>
            <a:endParaRPr/>
          </a:p>
        </p:txBody>
      </p:sp>
      <p:sp>
        <p:nvSpPr>
          <p:cNvPr id="185" name="Google Shape;185;p18"/>
          <p:cNvSpPr txBox="1"/>
          <p:nvPr/>
        </p:nvSpPr>
        <p:spPr>
          <a:xfrm>
            <a:off x="1251000" y="1388850"/>
            <a:ext cx="6642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lt2"/>
                </a:solidFill>
                <a:latin typeface="Oswald ExtraLight"/>
                <a:ea typeface="Oswald ExtraLight"/>
                <a:cs typeface="Oswald ExtraLight"/>
                <a:sym typeface="Oswald ExtraLight"/>
              </a:rPr>
              <a:t>WE HAVE VOLUNTEER OPPORTUNITIES FOR EVERYONE!</a:t>
            </a:r>
            <a:endParaRPr sz="2600" u="sng">
              <a:solidFill>
                <a:schemeClr val="lt2"/>
              </a:solidFill>
              <a:latin typeface="Oswald ExtraLight"/>
              <a:ea typeface="Oswald ExtraLight"/>
              <a:cs typeface="Oswald ExtraLight"/>
              <a:sym typeface="Oswald ExtraLight"/>
            </a:endParaRPr>
          </a:p>
        </p:txBody>
      </p:sp>
      <p:sp>
        <p:nvSpPr>
          <p:cNvPr id="186" name="Google Shape;186;p18"/>
          <p:cNvSpPr txBox="1"/>
          <p:nvPr/>
        </p:nvSpPr>
        <p:spPr>
          <a:xfrm>
            <a:off x="967500" y="2018875"/>
            <a:ext cx="3604500" cy="282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Food</a:t>
            </a:r>
            <a:endParaRPr sz="2200">
              <a:solidFill>
                <a:schemeClr val="lt1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Pit Crew</a:t>
            </a:r>
            <a:endParaRPr sz="2200">
              <a:solidFill>
                <a:schemeClr val="lt1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Photography</a:t>
            </a:r>
            <a:endParaRPr sz="2200">
              <a:solidFill>
                <a:schemeClr val="lt1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Bus Chaperones</a:t>
            </a:r>
            <a:endParaRPr sz="2200">
              <a:solidFill>
                <a:schemeClr val="lt1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Uniforms</a:t>
            </a:r>
            <a:endParaRPr sz="2200">
              <a:solidFill>
                <a:schemeClr val="lt1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Spirit Committee</a:t>
            </a:r>
            <a:endParaRPr sz="2200">
              <a:solidFill>
                <a:schemeClr val="lt1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Yard Signs</a:t>
            </a:r>
            <a:endParaRPr sz="2200">
              <a:solidFill>
                <a:schemeClr val="lt1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Spirit Wear</a:t>
            </a:r>
            <a:endParaRPr sz="2200">
              <a:solidFill>
                <a:schemeClr val="lt1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  <p:sp>
        <p:nvSpPr>
          <p:cNvPr id="187" name="Google Shape;187;p18"/>
          <p:cNvSpPr txBox="1"/>
          <p:nvPr/>
        </p:nvSpPr>
        <p:spPr>
          <a:xfrm>
            <a:off x="4572000" y="2018875"/>
            <a:ext cx="3604500" cy="282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dirty="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Pancake Breakfast</a:t>
            </a:r>
            <a:br>
              <a:rPr lang="en" sz="2200" dirty="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</a:br>
            <a:r>
              <a:rPr lang="en" sz="2200" dirty="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Band Photos</a:t>
            </a:r>
            <a:br>
              <a:rPr lang="en" sz="2200" dirty="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</a:br>
            <a:r>
              <a:rPr lang="en" sz="2200" dirty="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Senior Banners</a:t>
            </a:r>
            <a:endParaRPr sz="2200" dirty="0">
              <a:solidFill>
                <a:schemeClr val="lt1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dirty="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Flower Sales</a:t>
            </a:r>
            <a:endParaRPr sz="2200" dirty="0">
              <a:solidFill>
                <a:schemeClr val="lt1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dirty="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Graduation Water Sales</a:t>
            </a:r>
            <a:endParaRPr sz="2200" dirty="0">
              <a:solidFill>
                <a:schemeClr val="lt1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dirty="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Concerts</a:t>
            </a:r>
            <a:endParaRPr sz="2200" dirty="0">
              <a:solidFill>
                <a:schemeClr val="lt1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dirty="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And more!</a:t>
            </a:r>
            <a:endParaRPr sz="2200" dirty="0">
              <a:solidFill>
                <a:schemeClr val="lt1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9"/>
          <p:cNvSpPr txBox="1">
            <a:spLocks noGrp="1"/>
          </p:cNvSpPr>
          <p:nvPr>
            <p:ph type="title"/>
          </p:nvPr>
        </p:nvSpPr>
        <p:spPr>
          <a:xfrm>
            <a:off x="1052550" y="447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400" b="1">
                <a:solidFill>
                  <a:srgbClr val="666666"/>
                </a:solidFill>
                <a:latin typeface="Oswald"/>
                <a:ea typeface="Oswald"/>
                <a:cs typeface="Oswald"/>
                <a:sym typeface="Oswald"/>
              </a:rPr>
              <a:t>STAY INVOLVED</a:t>
            </a:r>
            <a:endParaRPr sz="1400">
              <a:solidFill>
                <a:srgbClr val="66666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CCCCCC"/>
              </a:solidFill>
            </a:endParaRPr>
          </a:p>
        </p:txBody>
      </p:sp>
      <p:sp>
        <p:nvSpPr>
          <p:cNvPr id="193" name="Google Shape;193;p19"/>
          <p:cNvSpPr txBox="1">
            <a:spLocks noGrp="1"/>
          </p:cNvSpPr>
          <p:nvPr>
            <p:ph type="body" idx="1"/>
          </p:nvPr>
        </p:nvSpPr>
        <p:spPr>
          <a:xfrm>
            <a:off x="1052550" y="1621550"/>
            <a:ext cx="7038900" cy="291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 u="sng" dirty="0">
                <a:latin typeface="Oswald"/>
                <a:ea typeface="Oswald"/>
                <a:cs typeface="Oswald"/>
                <a:sym typeface="Oswald"/>
              </a:rPr>
              <a:t>Food</a:t>
            </a:r>
            <a:endParaRPr sz="2000" b="1" dirty="0"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000" i="1" dirty="0">
                <a:latin typeface="Franklin Gothic"/>
                <a:ea typeface="Franklin Gothic"/>
                <a:cs typeface="Franklin Gothic"/>
                <a:sym typeface="Franklin Gothic"/>
              </a:rPr>
              <a:t>Volunteers needed </a:t>
            </a:r>
            <a:r>
              <a:rPr lang="en" sz="2000" dirty="0">
                <a:latin typeface="Franklin Gothic"/>
                <a:ea typeface="Franklin Gothic"/>
                <a:cs typeface="Franklin Gothic"/>
                <a:sym typeface="Franklin Gothic"/>
              </a:rPr>
              <a:t>– Food Coordinators</a:t>
            </a:r>
            <a:endParaRPr sz="2000" dirty="0">
              <a:latin typeface="Franklin Gothic"/>
              <a:ea typeface="Franklin Gothic"/>
              <a:cs typeface="Franklin Gothic"/>
              <a:sym typeface="Franklin Gothic"/>
            </a:endParaRPr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000" dirty="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Volunteers typically prepare, donate and serve food.</a:t>
            </a:r>
            <a:endParaRPr sz="2000" dirty="0">
              <a:solidFill>
                <a:schemeClr val="lt2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0"/>
          <p:cNvSpPr txBox="1">
            <a:spLocks noGrp="1"/>
          </p:cNvSpPr>
          <p:nvPr>
            <p:ph type="title"/>
          </p:nvPr>
        </p:nvSpPr>
        <p:spPr>
          <a:xfrm>
            <a:off x="1052550" y="4612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400" b="1">
                <a:solidFill>
                  <a:srgbClr val="666666"/>
                </a:solidFill>
                <a:latin typeface="Oswald"/>
                <a:ea typeface="Oswald"/>
                <a:cs typeface="Oswald"/>
                <a:sym typeface="Oswald"/>
              </a:rPr>
              <a:t>STAY INVOLVED</a:t>
            </a:r>
            <a:endParaRPr sz="1400">
              <a:solidFill>
                <a:srgbClr val="66666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rgbClr val="CCCCC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0"/>
          <p:cNvSpPr txBox="1">
            <a:spLocks noGrp="1"/>
          </p:cNvSpPr>
          <p:nvPr>
            <p:ph type="body" idx="1"/>
          </p:nvPr>
        </p:nvSpPr>
        <p:spPr>
          <a:xfrm>
            <a:off x="1052550" y="1608050"/>
            <a:ext cx="7038900" cy="291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2500" lnSpcReduction="1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 u="sng" dirty="0">
                <a:latin typeface="Oswald"/>
                <a:ea typeface="Oswald"/>
                <a:cs typeface="Oswald"/>
                <a:sym typeface="Oswald"/>
              </a:rPr>
              <a:t>Pit Crew &amp; Truck Drivers</a:t>
            </a:r>
            <a:endParaRPr sz="3200" b="1" u="sng" dirty="0"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000" dirty="0">
                <a:latin typeface="Franklin Gothic"/>
                <a:ea typeface="Franklin Gothic"/>
                <a:cs typeface="Franklin Gothic"/>
                <a:sym typeface="Franklin Gothic"/>
              </a:rPr>
              <a:t>James Besser &amp; Nelson Miller - Pit Crew Coordinators</a:t>
            </a:r>
          </a:p>
          <a:p>
            <a:pPr marL="457200" lvl="0" indent="-355600" algn="ctr" rtl="0">
              <a:spcBef>
                <a:spcPts val="1800"/>
              </a:spcBef>
              <a:spcAft>
                <a:spcPts val="0"/>
              </a:spcAft>
              <a:buSzPts val="2000"/>
              <a:buFont typeface="Franklin Gothic"/>
              <a:buChar char="➔"/>
            </a:pPr>
            <a:r>
              <a:rPr lang="en" sz="2000" dirty="0">
                <a:latin typeface="Franklin Gothic"/>
                <a:ea typeface="Franklin Gothic"/>
                <a:cs typeface="Franklin Gothic"/>
                <a:sym typeface="Franklin Gothic"/>
              </a:rPr>
              <a:t>We are in need of more CDL licensed volunteers</a:t>
            </a:r>
            <a:endParaRPr sz="2000" dirty="0">
              <a:latin typeface="Franklin Gothic"/>
              <a:ea typeface="Franklin Gothic"/>
              <a:cs typeface="Franklin Gothic"/>
              <a:sym typeface="Franklin Gothic"/>
            </a:endParaRPr>
          </a:p>
          <a:p>
            <a:pPr marL="457200" lvl="0" indent="-355600" algn="ctr" rtl="0">
              <a:spcBef>
                <a:spcPts val="0"/>
              </a:spcBef>
              <a:spcAft>
                <a:spcPts val="0"/>
              </a:spcAft>
              <a:buSzPts val="2000"/>
              <a:buFont typeface="Franklin Gothic"/>
              <a:buChar char="➔"/>
            </a:pPr>
            <a:r>
              <a:rPr lang="en" sz="2000" dirty="0">
                <a:latin typeface="Franklin Gothic"/>
                <a:ea typeface="Franklin Gothic"/>
                <a:cs typeface="Franklin Gothic"/>
                <a:sym typeface="Franklin Gothic"/>
              </a:rPr>
              <a:t>We are looking for equipment volunteers</a:t>
            </a:r>
            <a:br>
              <a:rPr lang="en" sz="2000" dirty="0">
                <a:latin typeface="Franklin Gothic"/>
                <a:ea typeface="Franklin Gothic"/>
                <a:cs typeface="Franklin Gothic"/>
                <a:sym typeface="Franklin Gothic"/>
              </a:rPr>
            </a:br>
            <a:br>
              <a:rPr lang="en" sz="2000" dirty="0">
                <a:latin typeface="Franklin Gothic"/>
                <a:ea typeface="Franklin Gothic"/>
                <a:cs typeface="Franklin Gothic"/>
                <a:sym typeface="Franklin Gothic"/>
              </a:rPr>
            </a:br>
            <a:r>
              <a:rPr lang="en" sz="2000" dirty="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Volunteers typically move equipment at competitions and football games.</a:t>
            </a:r>
            <a:endParaRPr sz="2000" dirty="0">
              <a:solidFill>
                <a:schemeClr val="lt2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1"/>
          <p:cNvSpPr txBox="1">
            <a:spLocks noGrp="1"/>
          </p:cNvSpPr>
          <p:nvPr>
            <p:ph type="title"/>
          </p:nvPr>
        </p:nvSpPr>
        <p:spPr>
          <a:xfrm>
            <a:off x="1052550" y="4612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400" b="1">
                <a:solidFill>
                  <a:srgbClr val="666666"/>
                </a:solidFill>
                <a:latin typeface="Oswald"/>
                <a:ea typeface="Oswald"/>
                <a:cs typeface="Oswald"/>
                <a:sym typeface="Oswald"/>
              </a:rPr>
              <a:t>STAY INVOLVED</a:t>
            </a:r>
            <a:endParaRPr sz="1400">
              <a:solidFill>
                <a:srgbClr val="66666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rgbClr val="CCCCC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1"/>
          <p:cNvSpPr txBox="1">
            <a:spLocks noGrp="1"/>
          </p:cNvSpPr>
          <p:nvPr>
            <p:ph type="body" idx="1"/>
          </p:nvPr>
        </p:nvSpPr>
        <p:spPr>
          <a:xfrm>
            <a:off x="526350" y="1621550"/>
            <a:ext cx="8091300" cy="3353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2500" lnSpcReduction="1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 u="sng" dirty="0">
                <a:latin typeface="Oswald"/>
                <a:ea typeface="Oswald"/>
                <a:cs typeface="Oswald"/>
                <a:sym typeface="Oswald"/>
              </a:rPr>
              <a:t>Bus Chaperones</a:t>
            </a:r>
            <a:endParaRPr sz="3200" b="1" u="sng" dirty="0"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000" dirty="0">
                <a:latin typeface="Franklin Gothic"/>
                <a:ea typeface="Franklin Gothic"/>
                <a:cs typeface="Franklin Gothic"/>
                <a:sym typeface="Franklin Gothic"/>
              </a:rPr>
              <a:t>Erica Beckwith - Bus Chaperone Coordinator</a:t>
            </a:r>
            <a:endParaRPr sz="2000" dirty="0">
              <a:latin typeface="Franklin Gothic"/>
              <a:ea typeface="Franklin Gothic"/>
              <a:cs typeface="Franklin Gothic"/>
              <a:sym typeface="Franklin Gothic"/>
            </a:endParaRPr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000" dirty="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Volunteers chaperone the bus rides to competitions</a:t>
            </a:r>
            <a:endParaRPr sz="2000" dirty="0">
              <a:solidFill>
                <a:schemeClr val="lt2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200" b="1" u="sng" dirty="0">
                <a:latin typeface="Oswald"/>
                <a:ea typeface="Oswald"/>
                <a:cs typeface="Oswald"/>
                <a:sym typeface="Oswald"/>
              </a:rPr>
              <a:t>Spirit Committee</a:t>
            </a:r>
            <a:endParaRPr sz="3200" b="1" u="sng" dirty="0"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000" dirty="0">
                <a:latin typeface="Franklin Gothic"/>
                <a:ea typeface="Franklin Gothic"/>
                <a:cs typeface="Franklin Gothic"/>
                <a:sym typeface="Franklin Gothic"/>
              </a:rPr>
              <a:t>Judy King - Spirit Committee</a:t>
            </a:r>
            <a:endParaRPr sz="2000" dirty="0">
              <a:latin typeface="Franklin Gothic"/>
              <a:ea typeface="Franklin Gothic"/>
              <a:cs typeface="Franklin Gothic"/>
              <a:sym typeface="Franklin Gothic"/>
            </a:endParaRPr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000" dirty="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Volunteers decorate fences, pom poms, flags, etc.</a:t>
            </a:r>
            <a:endParaRPr sz="2000" dirty="0">
              <a:solidFill>
                <a:schemeClr val="lt2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EECE1A"/>
      </a:lt2>
      <a:accent1>
        <a:srgbClr val="0F8000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427</Words>
  <Application>Microsoft Office PowerPoint</Application>
  <PresentationFormat>On-screen Show (16:9)</PresentationFormat>
  <Paragraphs>89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Oswald Medium</vt:lpstr>
      <vt:lpstr>Arial</vt:lpstr>
      <vt:lpstr>Montserrat</vt:lpstr>
      <vt:lpstr>Franklin Gothic</vt:lpstr>
      <vt:lpstr>Lato</vt:lpstr>
      <vt:lpstr>Oswald Light</vt:lpstr>
      <vt:lpstr>Oswald</vt:lpstr>
      <vt:lpstr>Oswald ExtraLight</vt:lpstr>
      <vt:lpstr>Focus</vt:lpstr>
      <vt:lpstr>NORTHRIDGE RAIDER  BAND BOOSTERS</vt:lpstr>
      <vt:lpstr>WHO ARE THE NORTHRIDGE BAND BOOSTERS?</vt:lpstr>
      <vt:lpstr>BAND BOOSTER OFFICERS 2026 - 2027</vt:lpstr>
      <vt:lpstr>PowerPoint Presentation</vt:lpstr>
      <vt:lpstr>BE CONNECTED</vt:lpstr>
      <vt:lpstr>STAY INVOLVED</vt:lpstr>
      <vt:lpstr>STAY INVOLVED </vt:lpstr>
      <vt:lpstr>STAY INVOLVED  </vt:lpstr>
      <vt:lpstr>STAY INVOLVED  </vt:lpstr>
      <vt:lpstr>STAY INVOLVED  </vt:lpstr>
      <vt:lpstr>STAY INVOLVED  </vt:lpstr>
      <vt:lpstr>GET INVESTED</vt:lpstr>
      <vt:lpstr>GET INVESTED </vt:lpstr>
      <vt:lpstr>BE CONNECTED STAY INVOLVED GET INVESTED</vt:lpstr>
      <vt:lpstr>HAPPY MARCHING SEASON!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SamMindy Weirich</cp:lastModifiedBy>
  <cp:revision>1</cp:revision>
  <dcterms:modified xsi:type="dcterms:W3CDTF">2026-05-11T01:51:07Z</dcterms:modified>
</cp:coreProperties>
</file>